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0" r:id="rId7"/>
    <p:sldId id="261" r:id="rId8"/>
    <p:sldId id="262" r:id="rId9"/>
    <p:sldId id="263" r:id="rId10"/>
    <p:sldId id="267" r:id="rId11"/>
    <p:sldId id="264" r:id="rId12"/>
    <p:sldId id="269" r:id="rId13"/>
    <p:sldId id="265" r:id="rId14"/>
    <p:sldId id="270" r:id="rId15"/>
    <p:sldId id="266"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CF76C1-2944-4712-A494-C740F08FA22B}"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CF76C1-2944-4712-A494-C740F08FA22B}"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CF76C1-2944-4712-A494-C740F08FA22B}"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CF76C1-2944-4712-A494-C740F08FA22B}"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CF76C1-2944-4712-A494-C740F08FA22B}"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CF76C1-2944-4712-A494-C740F08FA22B}"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CF76C1-2944-4712-A494-C740F08FA22B}" type="datetimeFigureOut">
              <a:rPr lang="en-US" smtClean="0"/>
              <a:pPr/>
              <a:t>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CF76C1-2944-4712-A494-C740F08FA22B}" type="datetimeFigureOut">
              <a:rPr lang="en-US" smtClean="0"/>
              <a:pPr/>
              <a:t>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F76C1-2944-4712-A494-C740F08FA22B}" type="datetimeFigureOut">
              <a:rPr lang="en-US" smtClean="0"/>
              <a:pPr/>
              <a:t>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F76C1-2944-4712-A494-C740F08FA22B}"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F76C1-2944-4712-A494-C740F08FA22B}"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F27CF-FC1E-4CC4-B700-C63A320333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F76C1-2944-4712-A494-C740F08FA22B}" type="datetimeFigureOut">
              <a:rPr lang="en-US" smtClean="0"/>
              <a:pPr/>
              <a:t>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F27CF-FC1E-4CC4-B700-C63A320333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Vietnam war</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6000" dirty="0" smtClean="0"/>
              <a:t>How did the Domino theory influence the U.S. to get involved in the Vietnam War?  </a:t>
            </a:r>
            <a:endParaRPr lang="en-US" sz="6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Tonkin Gulf Resolution</a:t>
            </a:r>
            <a:endParaRPr lang="en-US" dirty="0"/>
          </a:p>
        </p:txBody>
      </p:sp>
      <p:sp>
        <p:nvSpPr>
          <p:cNvPr id="3" name="Content Placeholder 2"/>
          <p:cNvSpPr>
            <a:spLocks noGrp="1"/>
          </p:cNvSpPr>
          <p:nvPr>
            <p:ph idx="1"/>
          </p:nvPr>
        </p:nvSpPr>
        <p:spPr>
          <a:xfrm>
            <a:off x="457200" y="990600"/>
            <a:ext cx="8229600" cy="5638800"/>
          </a:xfrm>
        </p:spPr>
        <p:txBody>
          <a:bodyPr>
            <a:normAutofit fontScale="92500" lnSpcReduction="20000"/>
          </a:bodyPr>
          <a:lstStyle/>
          <a:p>
            <a:r>
              <a:rPr lang="en-US" dirty="0" smtClean="0"/>
              <a:t>In the summer of 1964, a navy vessel exchanged fire with North Vietnamese vessels in the Gulf of Tonkin.  </a:t>
            </a:r>
          </a:p>
          <a:p>
            <a:r>
              <a:rPr lang="en-US" dirty="0" smtClean="0"/>
              <a:t>Two days later, during bad weather, U.S. ships reported that their radar showed torpedo attacks.  </a:t>
            </a:r>
            <a:endParaRPr lang="en-US" dirty="0"/>
          </a:p>
          <a:p>
            <a:r>
              <a:rPr lang="en-US" dirty="0" smtClean="0"/>
              <a:t>No ships were damaged but President Johnson called it an act of war.  </a:t>
            </a:r>
          </a:p>
          <a:p>
            <a:r>
              <a:rPr lang="en-US" dirty="0" smtClean="0"/>
              <a:t>On August 7, Congress passed the Tonkin Gulf Resolution.  It gave President Johnson the authority to use whatever means he thought necessary in Vietnam.</a:t>
            </a:r>
          </a:p>
          <a:p>
            <a:r>
              <a:rPr lang="en-US" dirty="0" smtClean="0"/>
              <a:t>It shifted the power of war from Congress to the President.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rave mud marched wars beat chance life httpstrcs wikispaces comfileview004vietnamwar468x382"/>
          <p:cNvPicPr>
            <a:picLocks noChangeAspect="1" noChangeArrowheads="1"/>
          </p:cNvPicPr>
          <p:nvPr/>
        </p:nvPicPr>
        <p:blipFill>
          <a:blip r:embed="rId2" cstate="print"/>
          <a:srcRect/>
          <a:stretch>
            <a:fillRect/>
          </a:stretch>
        </p:blipFill>
        <p:spPr bwMode="auto">
          <a:xfrm>
            <a:off x="1828800" y="-50800"/>
            <a:ext cx="5181600" cy="6908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Stations: Important events from the war</a:t>
            </a:r>
            <a:endParaRPr lang="en-US" dirty="0"/>
          </a:p>
        </p:txBody>
      </p:sp>
      <p:sp>
        <p:nvSpPr>
          <p:cNvPr id="3" name="Content Placeholder 2"/>
          <p:cNvSpPr>
            <a:spLocks noGrp="1"/>
          </p:cNvSpPr>
          <p:nvPr>
            <p:ph idx="1"/>
          </p:nvPr>
        </p:nvSpPr>
        <p:spPr/>
        <p:txBody>
          <a:bodyPr>
            <a:normAutofit/>
          </a:bodyPr>
          <a:lstStyle/>
          <a:p>
            <a:r>
              <a:rPr lang="en-US" dirty="0" err="1" smtClean="0"/>
              <a:t>Tet</a:t>
            </a:r>
            <a:r>
              <a:rPr lang="en-US" dirty="0" smtClean="0"/>
              <a:t> Offensive</a:t>
            </a:r>
          </a:p>
          <a:p>
            <a:r>
              <a:rPr lang="en-US" dirty="0" smtClean="0"/>
              <a:t>My Lai Massacre:  </a:t>
            </a:r>
          </a:p>
          <a:p>
            <a:r>
              <a:rPr lang="en-US" dirty="0" smtClean="0"/>
              <a:t>Tonkin Gulf Resolution:</a:t>
            </a:r>
          </a:p>
          <a:p>
            <a:r>
              <a:rPr lang="en-US" dirty="0" smtClean="0"/>
              <a:t>Invasions of Cambodia and Laos</a:t>
            </a:r>
          </a:p>
          <a:p>
            <a:r>
              <a:rPr lang="en-US" dirty="0" smtClean="0"/>
              <a:t>Pentagon Papers</a:t>
            </a:r>
          </a:p>
          <a:p>
            <a:r>
              <a:rPr lang="en-US" dirty="0" smtClean="0"/>
              <a:t>You will walk through the room and read through each station.  Answer the questions on the stations graphic organizer sheet.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 y="-1"/>
          <a:ext cx="8915400" cy="7110780"/>
        </p:xfrm>
        <a:graphic>
          <a:graphicData uri="http://schemas.openxmlformats.org/drawingml/2006/table">
            <a:tbl>
              <a:tblPr/>
              <a:tblGrid>
                <a:gridCol w="2133600"/>
                <a:gridCol w="3810000"/>
                <a:gridCol w="2971800"/>
              </a:tblGrid>
              <a:tr h="446130">
                <a:tc>
                  <a:txBody>
                    <a:bodyPr/>
                    <a:lstStyle/>
                    <a:p>
                      <a:pPr marL="0" marR="0">
                        <a:lnSpc>
                          <a:spcPct val="115000"/>
                        </a:lnSpc>
                        <a:spcBef>
                          <a:spcPts val="0"/>
                        </a:spcBef>
                        <a:spcAft>
                          <a:spcPts val="0"/>
                        </a:spcAft>
                      </a:pPr>
                      <a:r>
                        <a:rPr lang="en-US" sz="1100" dirty="0">
                          <a:latin typeface="Calibri"/>
                          <a:ea typeface="Calibri"/>
                          <a:cs typeface="Times New Roman"/>
                        </a:rPr>
                        <a:t>Station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latin typeface="Calibri"/>
                          <a:ea typeface="Calibri"/>
                          <a:cs typeface="Times New Roman"/>
                        </a:rPr>
                        <a:t>What is this event?  Write a </a:t>
                      </a:r>
                      <a:r>
                        <a:rPr lang="en-US" sz="1100" dirty="0" smtClean="0">
                          <a:latin typeface="Calibri"/>
                          <a:ea typeface="Calibri"/>
                          <a:cs typeface="Times New Roman"/>
                        </a:rPr>
                        <a:t> 1-2 </a:t>
                      </a:r>
                      <a:r>
                        <a:rPr lang="en-US" sz="1100" dirty="0">
                          <a:latin typeface="Calibri"/>
                          <a:ea typeface="Calibri"/>
                          <a:cs typeface="Times New Roman"/>
                        </a:rPr>
                        <a:t>sentence </a:t>
                      </a:r>
                      <a:r>
                        <a:rPr lang="en-US" sz="1100" dirty="0" smtClean="0">
                          <a:latin typeface="Calibri"/>
                          <a:ea typeface="Calibri"/>
                          <a:cs typeface="Times New Roman"/>
                        </a:rPr>
                        <a:t>summary</a:t>
                      </a:r>
                      <a:r>
                        <a:rPr lang="en-US" sz="1100" dirty="0">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 Why is this even important?  What is its significance?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9929">
                <a:tc>
                  <a:txBody>
                    <a:bodyPr/>
                    <a:lstStyle/>
                    <a:p>
                      <a:pPr marL="0" marR="0">
                        <a:lnSpc>
                          <a:spcPct val="115000"/>
                        </a:lnSpc>
                        <a:spcBef>
                          <a:spcPts val="0"/>
                        </a:spcBef>
                        <a:spcAft>
                          <a:spcPts val="0"/>
                        </a:spcAft>
                      </a:pPr>
                      <a:r>
                        <a:rPr lang="en-US" sz="1400" dirty="0" smtClean="0">
                          <a:latin typeface="Calibri"/>
                          <a:ea typeface="Calibri"/>
                          <a:cs typeface="Times New Roman"/>
                        </a:rPr>
                        <a:t>Tonkin</a:t>
                      </a:r>
                      <a:r>
                        <a:rPr lang="en-US" sz="1400" baseline="0" dirty="0" smtClean="0">
                          <a:latin typeface="Calibri"/>
                          <a:ea typeface="Calibri"/>
                          <a:cs typeface="Times New Roman"/>
                        </a:rPr>
                        <a:t> Gulf Resolution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t> A resolution passed by Congress that gave Johnson the authority to use whatever power he thought necessary in Vietnam</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t>it shifted power of</a:t>
                      </a:r>
                      <a:r>
                        <a:rPr lang="en-US" sz="1300" baseline="0" dirty="0" smtClean="0"/>
                        <a:t> war </a:t>
                      </a:r>
                      <a:r>
                        <a:rPr lang="en-US" sz="1300" dirty="0" smtClean="0"/>
                        <a:t>from Congress to the President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668">
                <a:tc>
                  <a:txBody>
                    <a:bodyPr/>
                    <a:lstStyle/>
                    <a:p>
                      <a:pPr marL="0" marR="0">
                        <a:lnSpc>
                          <a:spcPct val="115000"/>
                        </a:lnSpc>
                        <a:spcBef>
                          <a:spcPts val="0"/>
                        </a:spcBef>
                        <a:spcAft>
                          <a:spcPts val="0"/>
                        </a:spcAft>
                      </a:pPr>
                      <a:r>
                        <a:rPr lang="en-US" sz="1400" dirty="0" err="1" smtClean="0">
                          <a:latin typeface="Calibri"/>
                          <a:ea typeface="Calibri"/>
                          <a:cs typeface="Times New Roman"/>
                        </a:rPr>
                        <a:t>Tet</a:t>
                      </a:r>
                      <a:r>
                        <a:rPr lang="en-US" sz="1400" baseline="0" dirty="0" smtClean="0">
                          <a:latin typeface="Calibri"/>
                          <a:ea typeface="Calibri"/>
                          <a:cs typeface="Times New Roman"/>
                        </a:rPr>
                        <a:t> Offensive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A</a:t>
                      </a:r>
                      <a:r>
                        <a:rPr lang="en-US" sz="1300" baseline="0" dirty="0" smtClean="0">
                          <a:latin typeface="Calibri"/>
                          <a:ea typeface="Calibri"/>
                          <a:cs typeface="Times New Roman"/>
                        </a:rPr>
                        <a:t> series of surprise attacks by the Vietcong and North Vietnamese forces on South Vietnam.    They were not successful in defeating the South Vietnamese but forced them and the U.S. to fight  to retake the captured cities</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It demonstrated the resolve of the Vietcong and showed many in the United States that this was not going to be an easy victory.  Many in the U.S. started to oppose the war.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0191">
                <a:tc>
                  <a:txBody>
                    <a:bodyPr/>
                    <a:lstStyle/>
                    <a:p>
                      <a:pPr marL="0" marR="0">
                        <a:lnSpc>
                          <a:spcPct val="115000"/>
                        </a:lnSpc>
                        <a:spcBef>
                          <a:spcPts val="0"/>
                        </a:spcBef>
                        <a:spcAft>
                          <a:spcPts val="0"/>
                        </a:spcAft>
                      </a:pPr>
                      <a:r>
                        <a:rPr lang="en-US" sz="1400" dirty="0" smtClean="0">
                          <a:latin typeface="Calibri"/>
                          <a:ea typeface="Calibri"/>
                          <a:cs typeface="Times New Roman"/>
                        </a:rPr>
                        <a:t>My Lai</a:t>
                      </a:r>
                      <a:r>
                        <a:rPr lang="en-US" sz="1400" baseline="0" dirty="0" smtClean="0">
                          <a:latin typeface="Calibri"/>
                          <a:ea typeface="Calibri"/>
                          <a:cs typeface="Times New Roman"/>
                        </a:rPr>
                        <a:t> Massacre</a:t>
                      </a:r>
                    </a:p>
                    <a:p>
                      <a:pPr marL="0" marR="0">
                        <a:lnSpc>
                          <a:spcPct val="115000"/>
                        </a:lnSpc>
                        <a:spcBef>
                          <a:spcPts val="0"/>
                        </a:spcBef>
                        <a:spcAft>
                          <a:spcPts val="0"/>
                        </a:spcAft>
                      </a:pPr>
                      <a:endParaRPr lang="en-US" sz="1400" baseline="0" dirty="0" smtClean="0">
                        <a:latin typeface="Calibri"/>
                        <a:ea typeface="Calibri"/>
                        <a:cs typeface="Times New Roman"/>
                      </a:endParaRPr>
                    </a:p>
                    <a:p>
                      <a:pPr marL="0" marR="0">
                        <a:lnSpc>
                          <a:spcPct val="115000"/>
                        </a:lnSpc>
                        <a:spcBef>
                          <a:spcPts val="0"/>
                        </a:spcBef>
                        <a:spcAft>
                          <a:spcPts val="0"/>
                        </a:spcAft>
                      </a:pPr>
                      <a:endParaRPr lang="en-US" sz="1400" baseline="0" dirty="0" smtClean="0">
                        <a:latin typeface="Calibri"/>
                        <a:ea typeface="Calibri"/>
                        <a:cs typeface="Times New Roman"/>
                      </a:endParaRPr>
                    </a:p>
                    <a:p>
                      <a:pPr marL="0" marR="0">
                        <a:lnSpc>
                          <a:spcPct val="115000"/>
                        </a:lnSpc>
                        <a:spcBef>
                          <a:spcPts val="0"/>
                        </a:spcBef>
                        <a:spcAft>
                          <a:spcPts val="0"/>
                        </a:spcAft>
                      </a:pPr>
                      <a:endParaRPr lang="en-US" sz="1400" baseline="0" dirty="0" smtClean="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The mass</a:t>
                      </a:r>
                      <a:r>
                        <a:rPr lang="en-US" sz="1300" baseline="0" dirty="0" smtClean="0">
                          <a:latin typeface="Calibri"/>
                          <a:ea typeface="Calibri"/>
                          <a:cs typeface="Times New Roman"/>
                        </a:rPr>
                        <a:t> murder of hundreds of unarmed citizens in South Vietnam conducted by the U.S. military.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It became one of the most</a:t>
                      </a:r>
                      <a:r>
                        <a:rPr lang="en-US" sz="1300" baseline="0" dirty="0" smtClean="0">
                          <a:latin typeface="Calibri"/>
                          <a:ea typeface="Calibri"/>
                          <a:cs typeface="Times New Roman"/>
                        </a:rPr>
                        <a:t> important events in the campaign to get the United States out of Vietnam.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0509">
                <a:tc>
                  <a:txBody>
                    <a:bodyPr/>
                    <a:lstStyle/>
                    <a:p>
                      <a:pPr marL="0" marR="0">
                        <a:lnSpc>
                          <a:spcPct val="115000"/>
                        </a:lnSpc>
                        <a:spcBef>
                          <a:spcPts val="0"/>
                        </a:spcBef>
                        <a:spcAft>
                          <a:spcPts val="0"/>
                        </a:spcAft>
                      </a:pPr>
                      <a:r>
                        <a:rPr lang="en-US" sz="1400" dirty="0" smtClean="0">
                          <a:latin typeface="Calibri"/>
                          <a:ea typeface="Calibri"/>
                          <a:cs typeface="Times New Roman"/>
                        </a:rPr>
                        <a:t>Invasion of Cambodia and Laos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The United States bombed</a:t>
                      </a:r>
                      <a:r>
                        <a:rPr lang="en-US" sz="1300" baseline="0" dirty="0" smtClean="0">
                          <a:latin typeface="Calibri"/>
                          <a:ea typeface="Calibri"/>
                          <a:cs typeface="Times New Roman"/>
                        </a:rPr>
                        <a:t> and invaded Cambodia and Laos to  continue to attack the NLF (The National Liberation Front)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Sparked</a:t>
                      </a:r>
                      <a:r>
                        <a:rPr lang="en-US" sz="1300" baseline="0" dirty="0" smtClean="0">
                          <a:latin typeface="Calibri"/>
                          <a:ea typeface="Calibri"/>
                          <a:cs typeface="Times New Roman"/>
                        </a:rPr>
                        <a:t> outrage in the United  States which led to anti-war demonstration.  It also increased support for Communists in Cambodia and Laos.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1088">
                <a:tc>
                  <a:txBody>
                    <a:bodyPr/>
                    <a:lstStyle/>
                    <a:p>
                      <a:pPr marL="0" marR="0">
                        <a:lnSpc>
                          <a:spcPct val="115000"/>
                        </a:lnSpc>
                        <a:spcBef>
                          <a:spcPts val="0"/>
                        </a:spcBef>
                        <a:spcAft>
                          <a:spcPts val="0"/>
                        </a:spcAft>
                      </a:pPr>
                      <a:r>
                        <a:rPr lang="en-US" sz="1400" dirty="0" smtClean="0">
                          <a:latin typeface="Calibri"/>
                          <a:ea typeface="Calibri"/>
                          <a:cs typeface="Times New Roman"/>
                        </a:rPr>
                        <a:t>The Pentagon</a:t>
                      </a:r>
                      <a:r>
                        <a:rPr lang="en-US" sz="1400" baseline="0" dirty="0" smtClean="0">
                          <a:latin typeface="Calibri"/>
                          <a:ea typeface="Calibri"/>
                          <a:cs typeface="Times New Roman"/>
                        </a:rPr>
                        <a:t> Papers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 A series</a:t>
                      </a:r>
                      <a:r>
                        <a:rPr lang="en-US" sz="1300" baseline="0" dirty="0" smtClean="0">
                          <a:latin typeface="Calibri"/>
                          <a:ea typeface="Calibri"/>
                          <a:cs typeface="Times New Roman"/>
                        </a:rPr>
                        <a:t> of newspaper articles that exposed the  U.S involvement in the war in the South east Asia.  Showed that the Johnson administration had lied to the public and Congress.  </a:t>
                      </a:r>
                    </a:p>
                    <a:p>
                      <a:pPr marL="0" marR="0">
                        <a:lnSpc>
                          <a:spcPct val="115000"/>
                        </a:lnSpc>
                        <a:spcBef>
                          <a:spcPts val="0"/>
                        </a:spcBef>
                        <a:spcAft>
                          <a:spcPts val="0"/>
                        </a:spcAft>
                      </a:pP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300" dirty="0" smtClean="0">
                          <a:latin typeface="Calibri"/>
                          <a:ea typeface="Calibri"/>
                          <a:cs typeface="Times New Roman"/>
                        </a:rPr>
                        <a:t>Reduced the credibility</a:t>
                      </a:r>
                      <a:r>
                        <a:rPr lang="en-US" sz="1300" baseline="0" dirty="0" smtClean="0">
                          <a:latin typeface="Calibri"/>
                          <a:ea typeface="Calibri"/>
                          <a:cs typeface="Times New Roman"/>
                        </a:rPr>
                        <a:t> of the government and many Americans  began to lose their support of the war.  </a:t>
                      </a:r>
                      <a:endParaRPr lang="en-US" sz="13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 article</a:t>
            </a:r>
            <a:endParaRPr lang="en-US" dirty="0"/>
          </a:p>
        </p:txBody>
      </p:sp>
      <p:sp>
        <p:nvSpPr>
          <p:cNvPr id="3" name="Content Placeholder 2"/>
          <p:cNvSpPr>
            <a:spLocks noGrp="1"/>
          </p:cNvSpPr>
          <p:nvPr>
            <p:ph idx="1"/>
          </p:nvPr>
        </p:nvSpPr>
        <p:spPr/>
        <p:txBody>
          <a:bodyPr>
            <a:noAutofit/>
          </a:bodyPr>
          <a:lstStyle/>
          <a:p>
            <a:r>
              <a:rPr lang="en-US" sz="4400" dirty="0" smtClean="0"/>
              <a:t>Write a newspaper article describing U.S. actions in Vietnam.  Include why the United States got involved and pick at least two events from the war and analyze their importance to the war.  </a:t>
            </a:r>
            <a:endParaRPr lang="en-US" sz="4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a:t>
            </a:r>
            <a:endParaRPr lang="en-US" dirty="0"/>
          </a:p>
        </p:txBody>
      </p:sp>
      <p:sp>
        <p:nvSpPr>
          <p:cNvPr id="3" name="Content Placeholder 2"/>
          <p:cNvSpPr>
            <a:spLocks noGrp="1"/>
          </p:cNvSpPr>
          <p:nvPr>
            <p:ph idx="1"/>
          </p:nvPr>
        </p:nvSpPr>
        <p:spPr/>
        <p:txBody>
          <a:bodyPr/>
          <a:lstStyle/>
          <a:p>
            <a:r>
              <a:rPr lang="en-US" dirty="0" smtClean="0"/>
              <a:t>Take an index card.</a:t>
            </a:r>
          </a:p>
          <a:p>
            <a:r>
              <a:rPr lang="en-US" dirty="0" smtClean="0"/>
              <a:t>Write three things you learned today.</a:t>
            </a:r>
          </a:p>
          <a:p>
            <a:r>
              <a:rPr lang="en-US" dirty="0" smtClean="0"/>
              <a:t>2 questions you still have from today’s lesson.</a:t>
            </a:r>
          </a:p>
          <a:p>
            <a:r>
              <a:rPr lang="en-US" dirty="0" smtClean="0"/>
              <a:t>1 thing you want to learn tomorrow when we continued the Vietnam war.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sz="4800" dirty="0"/>
              <a:t>Why did the United States get involved in conflicts around the </a:t>
            </a:r>
            <a:r>
              <a:rPr lang="en-US" sz="4800" dirty="0" smtClean="0"/>
              <a:t>world during the Cold War?</a:t>
            </a:r>
            <a:endParaRPr lang="en-US" sz="4800"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t>
            </a:r>
            <a:r>
              <a:rPr lang="en-US" dirty="0" smtClean="0"/>
              <a:t>nnouncements</a:t>
            </a:r>
            <a:endParaRPr lang="en-US" dirty="0"/>
          </a:p>
        </p:txBody>
      </p:sp>
      <p:sp>
        <p:nvSpPr>
          <p:cNvPr id="3" name="Content Placeholder 2"/>
          <p:cNvSpPr>
            <a:spLocks noGrp="1"/>
          </p:cNvSpPr>
          <p:nvPr>
            <p:ph idx="1"/>
          </p:nvPr>
        </p:nvSpPr>
        <p:spPr/>
        <p:txBody>
          <a:bodyPr/>
          <a:lstStyle/>
          <a:p>
            <a:r>
              <a:rPr lang="en-US" dirty="0" smtClean="0"/>
              <a:t>Review</a:t>
            </a:r>
          </a:p>
          <a:p>
            <a:r>
              <a:rPr lang="en-US" dirty="0" smtClean="0"/>
              <a:t>Homework packets</a:t>
            </a:r>
          </a:p>
          <a:p>
            <a:r>
              <a:rPr lang="en-US" dirty="0" smtClean="0"/>
              <a:t>Final exam in less than 3 weeks!!!</a:t>
            </a:r>
          </a:p>
          <a:p>
            <a:r>
              <a:rPr lang="en-US" dirty="0" smtClean="0"/>
              <a:t>What is your goal of the rest of </a:t>
            </a:r>
            <a:r>
              <a:rPr lang="en-US" smtClean="0"/>
              <a:t>the semester?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3" name="Content Placeholder 2"/>
          <p:cNvSpPr>
            <a:spLocks noGrp="1"/>
          </p:cNvSpPr>
          <p:nvPr>
            <p:ph idx="1"/>
          </p:nvPr>
        </p:nvSpPr>
        <p:spPr/>
        <p:txBody>
          <a:bodyPr>
            <a:normAutofit/>
          </a:bodyPr>
          <a:lstStyle/>
          <a:p>
            <a:r>
              <a:rPr lang="en-US" sz="4800" dirty="0" smtClean="0"/>
              <a:t>Domino Theory- the </a:t>
            </a:r>
            <a:r>
              <a:rPr lang="en-US" sz="4800" dirty="0"/>
              <a:t>political theory that if one nation comes under communist control then neighboring nations will also come under communist control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lonelyplanet.com/maps/asia/vietnam/map_of_vietnam.jpg"/>
          <p:cNvPicPr>
            <a:picLocks noChangeAspect="1" noChangeArrowheads="1"/>
          </p:cNvPicPr>
          <p:nvPr/>
        </p:nvPicPr>
        <p:blipFill>
          <a:blip r:embed="rId2" cstate="print"/>
          <a:srcRect/>
          <a:stretch>
            <a:fillRect/>
          </a:stretch>
        </p:blipFill>
        <p:spPr bwMode="auto">
          <a:xfrm>
            <a:off x="457200" y="151092"/>
            <a:ext cx="8422493" cy="632590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Origins of War</a:t>
            </a:r>
            <a:endParaRPr lang="en-US" dirty="0"/>
          </a:p>
        </p:txBody>
      </p:sp>
      <p:sp>
        <p:nvSpPr>
          <p:cNvPr id="3" name="Content Placeholder 2"/>
          <p:cNvSpPr>
            <a:spLocks noGrp="1"/>
          </p:cNvSpPr>
          <p:nvPr>
            <p:ph idx="1"/>
          </p:nvPr>
        </p:nvSpPr>
        <p:spPr>
          <a:xfrm>
            <a:off x="457200" y="1295400"/>
            <a:ext cx="8229600" cy="5410200"/>
          </a:xfrm>
        </p:spPr>
        <p:txBody>
          <a:bodyPr>
            <a:normAutofit lnSpcReduction="10000"/>
          </a:bodyPr>
          <a:lstStyle/>
          <a:p>
            <a:r>
              <a:rPr lang="en-US" dirty="0" smtClean="0"/>
              <a:t>Vietnam had been under French control since the late 1800s.  </a:t>
            </a:r>
          </a:p>
          <a:p>
            <a:r>
              <a:rPr lang="en-US" dirty="0" smtClean="0"/>
              <a:t>In about 1900 Vietnamese nationalists began a fight for independence.</a:t>
            </a:r>
          </a:p>
          <a:p>
            <a:r>
              <a:rPr lang="en-US" dirty="0" smtClean="0"/>
              <a:t>Ho Chi Minh, the most successful nationalist believed that the best way to fight colonial imperialism was through a communist revolution</a:t>
            </a:r>
          </a:p>
          <a:p>
            <a:r>
              <a:rPr lang="en-US" dirty="0" smtClean="0"/>
              <a:t>The Japanese kicked the French out of Vietnam and when Japan lost WWII, Vietnam declared its independence.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Origins of War</a:t>
            </a:r>
            <a:endParaRPr lang="en-US" dirty="0"/>
          </a:p>
        </p:txBody>
      </p:sp>
      <p:sp>
        <p:nvSpPr>
          <p:cNvPr id="3" name="Content Placeholder 2"/>
          <p:cNvSpPr>
            <a:spLocks noGrp="1"/>
          </p:cNvSpPr>
          <p:nvPr>
            <p:ph idx="1"/>
          </p:nvPr>
        </p:nvSpPr>
        <p:spPr>
          <a:xfrm>
            <a:off x="457200" y="1066800"/>
            <a:ext cx="8229600" cy="5562600"/>
          </a:xfrm>
        </p:spPr>
        <p:txBody>
          <a:bodyPr>
            <a:normAutofit/>
          </a:bodyPr>
          <a:lstStyle/>
          <a:p>
            <a:r>
              <a:rPr lang="en-US" dirty="0" smtClean="0"/>
              <a:t>The French refused to accept that Vietnam was free.  </a:t>
            </a:r>
          </a:p>
          <a:p>
            <a:r>
              <a:rPr lang="en-US" dirty="0" smtClean="0"/>
              <a:t>The Vietnamese were not as well equipped as the French but were able to weaken them with hit-and-run guerrilla attacks.  </a:t>
            </a:r>
          </a:p>
          <a:p>
            <a:r>
              <a:rPr lang="en-US" dirty="0" smtClean="0"/>
              <a:t>The Geneva Accords separated Vietnam into two countries, North Vietnam was Communist and South Vietnam had a Democratic government.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Rival Governments</a:t>
            </a:r>
            <a:endParaRPr lang="en-US" dirty="0"/>
          </a:p>
        </p:txBody>
      </p:sp>
      <p:sp>
        <p:nvSpPr>
          <p:cNvPr id="3" name="Content Placeholder 2"/>
          <p:cNvSpPr>
            <a:spLocks noGrp="1"/>
          </p:cNvSpPr>
          <p:nvPr>
            <p:ph idx="1"/>
          </p:nvPr>
        </p:nvSpPr>
        <p:spPr>
          <a:xfrm>
            <a:off x="457200" y="990600"/>
            <a:ext cx="8229600" cy="5562600"/>
          </a:xfrm>
        </p:spPr>
        <p:txBody>
          <a:bodyPr>
            <a:normAutofit fontScale="92500" lnSpcReduction="20000"/>
          </a:bodyPr>
          <a:lstStyle/>
          <a:p>
            <a:r>
              <a:rPr lang="en-US" dirty="0" smtClean="0"/>
              <a:t>The South Vietnamese government was dishonest and brutal but the United States continued to support it.  </a:t>
            </a:r>
          </a:p>
          <a:p>
            <a:r>
              <a:rPr lang="en-US" dirty="0" smtClean="0"/>
              <a:t>The North Vietnamese government was thriving and life in North Vietnam was improving.  </a:t>
            </a:r>
          </a:p>
          <a:p>
            <a:r>
              <a:rPr lang="en-US" dirty="0" smtClean="0"/>
              <a:t>As the 1956 reunification election approached, South Vietnam refused to participate.  </a:t>
            </a:r>
          </a:p>
          <a:p>
            <a:r>
              <a:rPr lang="en-US" dirty="0" smtClean="0"/>
              <a:t>More people in South Vietnam became unhappy with their government and joined The National Liberation Front (NLF) an organization created to fight the government in South Vietnam.</a:t>
            </a:r>
          </a:p>
          <a:p>
            <a:r>
              <a:rPr lang="en-US" dirty="0" smtClean="0"/>
              <a:t>They relied on the Vietcong, communist guerrilla force, as its army.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As the fighting between the Vietcong and the government of South Vietnam increased the United States sent aid and advisers to South Vietnam.</a:t>
            </a:r>
          </a:p>
          <a:p>
            <a:r>
              <a:rPr lang="en-US" dirty="0" smtClean="0"/>
              <a:t>By the end of the 1960, about 800 military advisors were stationed in Vietnam.  </a:t>
            </a:r>
          </a:p>
          <a:p>
            <a:r>
              <a:rPr lang="en-US" dirty="0" smtClean="0"/>
              <a:t>By 1963 16,000 U.S. soldiers were in Vietnam.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4526</TotalTime>
  <Words>839</Words>
  <Application>Microsoft Office PowerPoint</Application>
  <PresentationFormat>On-screen Show (4:3)</PresentationFormat>
  <Paragraphs>69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Vietnam war</vt:lpstr>
      <vt:lpstr>Warm-up</vt:lpstr>
      <vt:lpstr>Announcements</vt:lpstr>
      <vt:lpstr>Vocabulary </vt:lpstr>
      <vt:lpstr>Slide 5</vt:lpstr>
      <vt:lpstr>Origins of War</vt:lpstr>
      <vt:lpstr>Origins of War</vt:lpstr>
      <vt:lpstr>Rival Governments</vt:lpstr>
      <vt:lpstr>US involvement</vt:lpstr>
      <vt:lpstr>Slide 10</vt:lpstr>
      <vt:lpstr>Tonkin Gulf Resolution</vt:lpstr>
      <vt:lpstr>Slide 12</vt:lpstr>
      <vt:lpstr>Stations: Important events from the war</vt:lpstr>
      <vt:lpstr>Slide 14</vt:lpstr>
      <vt:lpstr>Newspaper article</vt:lpstr>
      <vt:lpstr>Closing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Vietnam war</dc:title>
  <dc:creator>Sejal</dc:creator>
  <cp:lastModifiedBy>Sejal</cp:lastModifiedBy>
  <cp:revision>54</cp:revision>
  <dcterms:created xsi:type="dcterms:W3CDTF">2010-04-11T18:27:39Z</dcterms:created>
  <dcterms:modified xsi:type="dcterms:W3CDTF">2011-01-02T15:39:09Z</dcterms:modified>
</cp:coreProperties>
</file>